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.xml"/><Relationship Id="rId6" Type="http://schemas.openxmlformats.org/officeDocument/2006/relationships/slide" Target="slide21.xml"/><Relationship Id="rId5" Type="http://schemas.openxmlformats.org/officeDocument/2006/relationships/tags" Target="../tags/tag2.xml"/><Relationship Id="rId4" Type="http://schemas.openxmlformats.org/officeDocument/2006/relationships/slide" Target="slide10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NULL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image" Target="NULL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15870" y="3674110"/>
            <a:ext cx="6858635" cy="2444750"/>
            <a:chOff x="3848" y="5334"/>
            <a:chExt cx="10801" cy="3850"/>
          </a:xfrm>
        </p:grpSpPr>
        <p:grpSp>
          <p:nvGrpSpPr>
            <p:cNvPr id="17412" name="组合 3"/>
            <p:cNvGrpSpPr/>
            <p:nvPr/>
          </p:nvGrpSpPr>
          <p:grpSpPr>
            <a:xfrm rot="0">
              <a:off x="3851" y="5334"/>
              <a:ext cx="10798" cy="1295"/>
              <a:chOff x="3671" y="4200"/>
              <a:chExt cx="10797" cy="1296"/>
            </a:xfrm>
          </p:grpSpPr>
          <p:sp>
            <p:nvSpPr>
              <p:cNvPr id="17413" name="文本框 104">
                <a:hlinkClick r:id="rId1" action="ppaction://hlinksldjump"/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076" y="4218"/>
                <a:ext cx="8392" cy="12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>
                  <a:lnSpc>
                    <a:spcPct val="120000"/>
                  </a:lnSpc>
                  <a:buSzPct val="100000"/>
                </a:pPr>
                <a:r>
                  <a:rPr 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河南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6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年真题、备用卷精讲练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  <a:buSzPct val="100000"/>
                </a:pP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414" name="组合 3"/>
              <p:cNvGrpSpPr/>
              <p:nvPr/>
            </p:nvGrpSpPr>
            <p:grpSpPr>
              <a:xfrm>
                <a:off x="3671" y="4200"/>
                <a:ext cx="2230" cy="1183"/>
                <a:chOff x="8163" y="4584"/>
                <a:chExt cx="2870" cy="1632"/>
              </a:xfrm>
            </p:grpSpPr>
            <p:pic>
              <p:nvPicPr>
                <p:cNvPr id="17415" name="图片 2" descr="图片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163" y="4584"/>
                  <a:ext cx="2870" cy="16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16" name="文本框 5"/>
                <p:cNvSpPr txBox="1"/>
                <p:nvPr/>
              </p:nvSpPr>
              <p:spPr>
                <a:xfrm>
                  <a:off x="9864" y="4584"/>
                  <a:ext cx="401" cy="1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36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7422" name="组合 12"/>
            <p:cNvGrpSpPr/>
            <p:nvPr/>
          </p:nvGrpSpPr>
          <p:grpSpPr>
            <a:xfrm rot="0">
              <a:off x="3848" y="6826"/>
              <a:ext cx="9980" cy="1183"/>
              <a:chOff x="4643" y="7172"/>
              <a:chExt cx="9982" cy="1185"/>
            </a:xfrm>
          </p:grpSpPr>
          <p:sp>
            <p:nvSpPr>
              <p:cNvPr id="17423" name="文本框 106">
                <a:hlinkClick r:id="rId4" action="ppaction://hlinksldjump"/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076" y="7285"/>
                <a:ext cx="7549" cy="8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l">
                  <a:lnSpc>
                    <a:spcPct val="120000"/>
                  </a:lnSpc>
                  <a:buSzPct val="100000"/>
                </a:pP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sym typeface="宋体" panose="02010600030101010101" pitchFamily="2" charset="-122"/>
                  </a:rPr>
                  <a:t>实验突破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424" name="组合 15"/>
              <p:cNvGrpSpPr/>
              <p:nvPr/>
            </p:nvGrpSpPr>
            <p:grpSpPr>
              <a:xfrm>
                <a:off x="4643" y="7172"/>
                <a:ext cx="2233" cy="1185"/>
                <a:chOff x="8163" y="4584"/>
                <a:chExt cx="2870" cy="1632"/>
              </a:xfrm>
            </p:grpSpPr>
            <p:pic>
              <p:nvPicPr>
                <p:cNvPr id="17425" name="图片 16" descr="图片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163" y="4584"/>
                  <a:ext cx="2870" cy="16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26" name="文本框 17"/>
                <p:cNvSpPr txBox="1"/>
                <p:nvPr/>
              </p:nvSpPr>
              <p:spPr>
                <a:xfrm>
                  <a:off x="9864" y="4584"/>
                  <a:ext cx="401" cy="1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36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" name="矩形 2">
              <a:hlinkClick r:id="rId4" action="ppaction://hlinksldjump"/>
            </p:cNvPr>
            <p:cNvSpPr/>
            <p:nvPr/>
          </p:nvSpPr>
          <p:spPr>
            <a:xfrm>
              <a:off x="5456" y="8408"/>
              <a:ext cx="2282" cy="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>
              <a:hlinkClick r:id="rId6" action="ppaction://hlinksldjump"/>
            </p:cNvPr>
            <p:cNvSpPr/>
            <p:nvPr/>
          </p:nvSpPr>
          <p:spPr>
            <a:xfrm>
              <a:off x="8959" y="8408"/>
              <a:ext cx="2355" cy="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2325370" y="708025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59865" y="2341880"/>
            <a:ext cx="900938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探究电流与电压、电阻的关系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56349" y="108331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7745" y="1818640"/>
            <a:ext cx="8394700" cy="737235"/>
            <a:chOff x="894" y="2929"/>
            <a:chExt cx="13220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29"/>
              <a:ext cx="1022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探究电流与电阻的关系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(2017.19， 2014.20)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4441190" y="2908935"/>
            <a:ext cx="283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255760" y="205740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6" name="流程图: 终止 15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7" name="椭圆 16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8" name="流程图: 摘录 17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64235" y="3041650"/>
            <a:ext cx="8394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画电路图及实物图的连接或改错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[2017.19(1)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2014.20(1)]</a:t>
            </a:r>
            <a:endParaRPr lang="zh-CN" altLang="en-US" sz="2400"/>
          </a:p>
        </p:txBody>
      </p:sp>
      <p:pic>
        <p:nvPicPr>
          <p:cNvPr id="20" name="图片 982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623310" y="4264660"/>
            <a:ext cx="4801870" cy="1832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2165" y="671195"/>
            <a:ext cx="108546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电路连接注意事项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开关要</a:t>
            </a:r>
            <a:r>
              <a:rPr lang="zh-CN" sz="2400" u="sng">
                <a:ea typeface="宋体" panose="02010600030101010101" pitchFamily="2" charset="-122"/>
              </a:rPr>
              <a:t>断开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电流表串联在电路中，选择合适的量程，电流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u="sng">
                <a:ea typeface="宋体" panose="02010600030101010101" pitchFamily="2" charset="-122"/>
              </a:rPr>
              <a:t>正进负出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电压表并联在电路中，根据电源电压选择合适的量程，电流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u="sng">
                <a:ea typeface="宋体" panose="02010600030101010101" pitchFamily="2" charset="-122"/>
              </a:rPr>
              <a:t>正进负出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滑动变阻器按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u="sng">
                <a:ea typeface="宋体" panose="02010600030101010101" pitchFamily="2" charset="-122"/>
              </a:rPr>
              <a:t>一上一下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的原则接入电路；闭合开关前，滑片移到</a:t>
            </a:r>
            <a:r>
              <a:rPr lang="zh-CN" sz="2400" u="sng">
                <a:ea typeface="宋体" panose="02010600030101010101" pitchFamily="2" charset="-122"/>
              </a:rPr>
              <a:t>阻值最大处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滑动变阻器的作用：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保护电路；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控制定值电阻两端的</a:t>
            </a:r>
            <a:r>
              <a:rPr lang="zh-CN" sz="2400" u="sng">
                <a:ea typeface="宋体" panose="02010600030101010101" pitchFamily="2" charset="-122"/>
              </a:rPr>
              <a:t>电压相同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控制变量法的应用：控制定值电阻两端的</a:t>
            </a:r>
            <a:r>
              <a:rPr lang="zh-CN" sz="2400" u="sng">
                <a:ea typeface="宋体" panose="02010600030101010101" pitchFamily="2" charset="-122"/>
              </a:rPr>
              <a:t>电压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，改变</a:t>
            </a:r>
            <a:r>
              <a:rPr lang="zh-CN" sz="2400" u="sng">
                <a:ea typeface="宋体" panose="02010600030101010101" pitchFamily="2" charset="-122"/>
              </a:rPr>
              <a:t>定值电阻的阻值</a:t>
            </a:r>
            <a:r>
              <a:rPr lang="zh-CN" sz="2400">
                <a:ea typeface="宋体" panose="02010600030101010101" pitchFamily="2" charset="-122"/>
              </a:rPr>
              <a:t>，观察电流表示数的变化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[2017.19(3)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2014.20(2)</a:t>
            </a:r>
            <a:r>
              <a:rPr lang="en-US" sz="2400">
                <a:latin typeface="宋体" panose="02010600030101010101" pitchFamily="2" charset="-122"/>
                <a:cs typeface="仿宋_GB2312" charset="0"/>
              </a:rPr>
              <a:t>②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电流表、电压表的使用与读数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[2017.19(3)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80770" y="968375"/>
            <a:ext cx="8229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滑动变阻器规格选取：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滑动变阻器的最大电流需大于测量过程中的最大电流；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滑动变阻器的最大阻值选取：</a:t>
            </a:r>
            <a:endParaRPr lang="zh-CN" altLang="en-US" sz="2400"/>
          </a:p>
        </p:txBody>
      </p:sp>
      <p:pic>
        <p:nvPicPr>
          <p:cNvPr id="2" name="图片 -21474819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860" y="2721610"/>
            <a:ext cx="5391150" cy="19831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1094740" y="4848225"/>
            <a:ext cx="10202545" cy="1203325"/>
            <a:chOff x="1384" y="7748"/>
            <a:chExt cx="16067" cy="1895"/>
          </a:xfrm>
        </p:grpSpPr>
        <p:sp>
          <p:nvSpPr>
            <p:cNvPr id="9" name="文本框 8"/>
            <p:cNvSpPr txBox="1"/>
            <p:nvPr/>
          </p:nvSpPr>
          <p:spPr>
            <a:xfrm>
              <a:off x="1384" y="7755"/>
              <a:ext cx="16067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7. </a:t>
              </a:r>
              <a:r>
                <a:rPr lang="zh-CN" sz="2400">
                  <a:ea typeface="宋体" panose="02010600030101010101" pitchFamily="2" charset="-122"/>
                </a:rPr>
                <a:t>电路中可选定值电阻最大阻值的确定：根据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＝                     确定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8. </a:t>
              </a:r>
              <a:r>
                <a:rPr lang="zh-CN" sz="2400">
                  <a:ea typeface="宋体" panose="02010600030101010101" pitchFamily="2" charset="-122"/>
                </a:rPr>
                <a:t>电路故障分析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[2017.19(2)]</a:t>
              </a:r>
              <a:endParaRPr lang="zh-CN" altLang="en-US" sz="2400"/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11961" y="7748"/>
            <a:ext cx="2190" cy="1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2" imgW="1288415" imgH="732155" progId="Equation.DSMT4">
                    <p:embed/>
                  </p:oleObj>
                </mc:Choice>
                <mc:Fallback>
                  <p:oleObj name="" r:id="rId2" imgW="1288415" imgH="732155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1961" y="7748"/>
                          <a:ext cx="2190" cy="13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9135" y="1071245"/>
            <a:ext cx="10805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>
                <a:ea typeface="宋体" panose="02010600030101010101" pitchFamily="2" charset="-122"/>
              </a:rPr>
              <a:t>调节滑动变阻器不能使电压表达到指定示数的原因：滑动变阻器的最大阻值过</a:t>
            </a:r>
            <a:r>
              <a:rPr lang="zh-CN" sz="2400" u="sng">
                <a:ea typeface="宋体" panose="02010600030101010101" pitchFamily="2" charset="-122"/>
              </a:rPr>
              <a:t>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[2014.20</a:t>
            </a:r>
            <a:r>
              <a:rPr lang="en-US" sz="2400">
                <a:latin typeface="宋体" panose="02010600030101010101" pitchFamily="2" charset="-122"/>
                <a:cs typeface="仿宋_GB2312" charset="0"/>
              </a:rPr>
              <a:t>③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多次测量的目的和方法：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目的：使实验结论具有普遍性；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方法：更换不同的电阻，调节滑动变阻器滑片，保持定值电阻两端电压不变，测出多组数据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更换大阻值定值电阻后，滑片移动方向的判断：移动方向应使滑动变阻器接入电路中的阻值变大，</a:t>
            </a:r>
            <a:r>
              <a:rPr lang="zh-CN" sz="2400" u="sng">
                <a:ea typeface="宋体" panose="02010600030101010101" pitchFamily="2" charset="-122"/>
              </a:rPr>
              <a:t>保证电压表的示数始终不变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[2017.19(3)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实验数据表格设计：含电流、电阻项且要有单位，至少需要记录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次数据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731520" y="754380"/>
            <a:ext cx="10953750" cy="5631180"/>
            <a:chOff x="1151" y="1188"/>
            <a:chExt cx="17250" cy="8868"/>
          </a:xfrm>
        </p:grpSpPr>
        <p:sp>
          <p:nvSpPr>
            <p:cNvPr id="8" name="文本框 7"/>
            <p:cNvSpPr txBox="1"/>
            <p:nvPr/>
          </p:nvSpPr>
          <p:spPr>
            <a:xfrm>
              <a:off x="1151" y="1188"/>
              <a:ext cx="17250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【分析数据，总结结论】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13. </a:t>
              </a:r>
              <a:r>
                <a:rPr lang="zh-CN" sz="2400">
                  <a:ea typeface="宋体" panose="02010600030101010101" pitchFamily="2" charset="-122"/>
                </a:rPr>
                <a:t>表格数据分析：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根据表格数据描绘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图像：先根据数据画点，然后将各点用光滑曲线连接；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根据表格数据或图像总结实验结论：电流与电阻的乘积是定值，图像为反比例函数图像，说明电压不变时，电流与电阻成反比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[2014.20(3)]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根据表格数据或图像计算电压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值：任取一组正确的数据，利用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zh-CN" sz="2400">
                  <a:ea typeface="宋体" panose="02010600030101010101" pitchFamily="2" charset="-122"/>
                </a:rPr>
                <a:t>计算；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(4)</a:t>
              </a:r>
              <a:r>
                <a:rPr lang="zh-CN" sz="2400">
                  <a:ea typeface="宋体" panose="02010600030101010101" pitchFamily="2" charset="-122"/>
                </a:rPr>
                <a:t>判断错误的数据并分析原因：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①</a:t>
              </a:r>
              <a:r>
                <a:rPr lang="zh-CN" sz="2400">
                  <a:ea typeface="宋体" panose="02010600030101010101" pitchFamily="2" charset="-122"/>
                </a:rPr>
                <a:t>分析各组电阻和电流乘积是否相同，乘积不同的一组数据即为错误数据；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ea typeface="宋体" panose="02010600030101010101" pitchFamily="2" charset="-122"/>
                </a:rPr>
                <a:t>根据滑动变阻器的规格，利用       ＝                  分析判断是不是实际实验得出的数据</a:t>
              </a:r>
              <a:endParaRPr lang="zh-CN" altLang="en-US" sz="2400"/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8184" y="8143"/>
            <a:ext cx="648" cy="11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408305" imgH="628650" progId="Equation.DSMT4">
                    <p:embed/>
                  </p:oleObj>
                </mc:Choice>
                <mc:Fallback>
                  <p:oleObj name="" r:id="rId1" imgW="408305" imgH="628650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184" y="8143"/>
                          <a:ext cx="648" cy="11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/>
            <p:nvPr/>
          </p:nvGraphicFramePr>
          <p:xfrm>
            <a:off x="9402" y="8229"/>
            <a:ext cx="1814" cy="1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3" imgW="958215" imgH="678815" progId="Equation.DSMT4">
                    <p:embed/>
                  </p:oleObj>
                </mc:Choice>
                <mc:Fallback>
                  <p:oleObj name="" r:id="rId3" imgW="958215" imgH="678815" progId="Equation.DSMT4">
                    <p:embed/>
                    <p:pic>
                      <p:nvPicPr>
                        <p:cNvPr id="0" name="图片 1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02" y="8229"/>
                          <a:ext cx="1814" cy="10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711200" y="1205865"/>
            <a:ext cx="10838815" cy="4523105"/>
            <a:chOff x="1006" y="2125"/>
            <a:chExt cx="17069" cy="7123"/>
          </a:xfrm>
        </p:grpSpPr>
        <p:sp>
          <p:nvSpPr>
            <p:cNvPr id="5" name="文本框 4"/>
            <p:cNvSpPr txBox="1"/>
            <p:nvPr/>
          </p:nvSpPr>
          <p:spPr>
            <a:xfrm>
              <a:off x="1006" y="2125"/>
              <a:ext cx="17069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【交流与反思】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14. </a:t>
              </a:r>
              <a:r>
                <a:rPr lang="zh-CN" sz="2400">
                  <a:ea typeface="宋体" panose="02010600030101010101" pitchFamily="2" charset="-122"/>
                </a:rPr>
                <a:t>实验评估及改进：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电压表示数不能降低到某一数值：原因是滑动变阻器最大阻值过小，改进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方法是减小电源电压、串联一个电阻或换用最大阻值更大的滑动变阻器等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[2014.20(2)</a:t>
              </a:r>
              <a:r>
                <a:rPr lang="en-US" sz="2400">
                  <a:latin typeface="宋体" panose="02010600030101010101" pitchFamily="2" charset="-122"/>
                  <a:cs typeface="仿宋_GB2312" charset="0"/>
                </a:rPr>
                <a:t>③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作出的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曲线无法直观判断定量关系：绘制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ea typeface="宋体" panose="02010600030101010101" pitchFamily="2" charset="-122"/>
                </a:rPr>
                <a:t>图像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[2017.19(4)]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15. </a:t>
              </a:r>
              <a:r>
                <a:rPr lang="zh-CN" sz="2400">
                  <a:ea typeface="宋体" panose="02010600030101010101" pitchFamily="2" charset="-122"/>
                </a:rPr>
                <a:t>利用此实验装置还能完成的实验：测量定值电阻的阻值</a:t>
              </a:r>
              <a:r>
                <a:rPr lang="zh-CN" sz="2400">
                  <a:ea typeface="黑体" panose="02010609060101010101" pitchFamily="49" charset="-122"/>
                </a:rPr>
                <a:t>实验结论：</a:t>
              </a:r>
              <a:r>
                <a:rPr lang="zh-CN" sz="2400">
                  <a:ea typeface="宋体" panose="02010600030101010101" pitchFamily="2" charset="-122"/>
                </a:rPr>
                <a:t>电压一定时，通过导体的电流与导体的电阻成反比．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[2014.20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3)]</a:t>
              </a:r>
              <a:endParaRPr lang="zh-CN" altLang="en-US" sz="2400"/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11975" y="6452"/>
            <a:ext cx="590" cy="1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430530" imgH="1021715" progId="Equation.DSMT4">
                    <p:embed/>
                  </p:oleObj>
                </mc:Choice>
                <mc:Fallback>
                  <p:oleObj name="" r:id="rId1" imgW="430530" imgH="102171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975" y="6452"/>
                          <a:ext cx="590" cy="11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156335" y="113347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2825" y="1927860"/>
            <a:ext cx="99510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滨州改编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某实验小组用图甲所示电路进行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探究电流与电阻的关系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实验．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983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292215" y="2948305"/>
            <a:ext cx="4671695" cy="21513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28990" y="5292090"/>
            <a:ext cx="12077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68705" y="3019743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请将图甲连接完整，要求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滑动变阻器滑片向右移动时接入电路的电阻变大．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闭合开关前，滑动变阻器滑片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应该位于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342252" y="5321027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361045" y="4201795"/>
            <a:ext cx="260985" cy="534670"/>
          </a:xfrm>
          <a:custGeom>
            <a:avLst/>
            <a:gdLst>
              <a:gd name="connisteX0" fmla="*/ 0 w 260989"/>
              <a:gd name="connsiteY0" fmla="*/ 534591 h 534591"/>
              <a:gd name="connisteX1" fmla="*/ 225425 w 260989"/>
              <a:gd name="connsiteY1" fmla="*/ 362506 h 534591"/>
              <a:gd name="connisteX2" fmla="*/ 238760 w 260989"/>
              <a:gd name="connsiteY2" fmla="*/ 43736 h 534591"/>
              <a:gd name="connisteX3" fmla="*/ 79375 w 260989"/>
              <a:gd name="connsiteY3" fmla="*/ 4366 h 534591"/>
              <a:gd name="connisteX4" fmla="*/ 106045 w 260989"/>
              <a:gd name="connsiteY4" fmla="*/ 4366 h 53459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60989" h="534591">
                <a:moveTo>
                  <a:pt x="0" y="534591"/>
                </a:moveTo>
                <a:cubicBezTo>
                  <a:pt x="45085" y="506651"/>
                  <a:pt x="177800" y="460931"/>
                  <a:pt x="225425" y="362506"/>
                </a:cubicBezTo>
                <a:cubicBezTo>
                  <a:pt x="273050" y="264081"/>
                  <a:pt x="267970" y="115491"/>
                  <a:pt x="238760" y="43736"/>
                </a:cubicBezTo>
                <a:cubicBezTo>
                  <a:pt x="209550" y="-28019"/>
                  <a:pt x="106045" y="11986"/>
                  <a:pt x="79375" y="4366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5325" y="918845"/>
            <a:ext cx="106914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闭合开关后，同学们发现，无论怎样调节滑动变阻器的滑片，电流表始终没有示数，电压表示数接近电源电压，原因可能是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排除故障后，先将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定值电阻接入电路，闭合开关，调节滑动变阻器的滑片，使电压表的示数为某一定值，此时电流表的示数如图乙所示，为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______A.(5)</a:t>
            </a:r>
            <a:r>
              <a:rPr lang="zh-CN" sz="2400">
                <a:ea typeface="宋体" panose="02010600030101010101" pitchFamily="2" charset="-122"/>
              </a:rPr>
              <a:t>接下来断开开关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，取下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的定值电阻，换成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的定值电阻，闭合开关，应向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端移动滑片，直至电压表示数为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时，读出电流表的示数．再更换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定值电阻继续实验，实验数据记录在表格中．由实验数据可知：当导体两端的电压一定时，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通过导体的电流与导体的电阻成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______.</a:t>
            </a:r>
            <a:endParaRPr lang="zh-CN" altLang="en-US" sz="24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944678" y="4967605"/>
          <a:ext cx="3898900" cy="1123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7340"/>
                <a:gridCol w="638175"/>
                <a:gridCol w="842645"/>
                <a:gridCol w="840740"/>
              </a:tblGrid>
              <a:tr h="374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149837" y="1589767"/>
            <a:ext cx="21977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定值电阻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20037" y="266609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0.4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4702" y="381417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02487" y="381417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3547" y="5442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反比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1160780" y="1333500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49655" y="1933575"/>
            <a:ext cx="10132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若实验小组在本实验中选用的滑动变阻器标有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，则实验中可以使用的定值电阻阻值最大是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Ω.(7)</a:t>
            </a:r>
            <a:r>
              <a:rPr lang="zh-CN" sz="2400">
                <a:ea typeface="宋体" panose="02010600030101010101" pitchFamily="2" charset="-122"/>
              </a:rPr>
              <a:t>实验小组的同学在分析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图像时，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图像进行适当的变换，得到了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如图所示的图像，请你分析同组同学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这一做法的好处是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_________________________________.</a:t>
            </a:r>
            <a:endParaRPr lang="zh-CN" altLang="en-US" sz="2400"/>
          </a:p>
        </p:txBody>
      </p:sp>
      <p:pic>
        <p:nvPicPr>
          <p:cNvPr id="16" name="图片 984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616825" y="2771140"/>
            <a:ext cx="3189605" cy="25158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435340" y="5455285"/>
            <a:ext cx="1617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拓展设问题图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5714737" y="259433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9020" y="4675505"/>
            <a:ext cx="541020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可以直观地得到电压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一定时电流与电阻成反比的结论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029335" y="1036320"/>
            <a:ext cx="101663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本实验多次测量是为了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减小误差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得出普遍规律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换用电压为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的电源，仍选用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的滑动变阻器并增加几个定值电阻进行探究，数据记录如表所示，老师指出其中一组数据是拼凑的，你认为是第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选填实验序号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zh-CN" altLang="en-US" sz="2400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820670" y="4220845"/>
          <a:ext cx="596519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7040"/>
                <a:gridCol w="1063625"/>
                <a:gridCol w="1061720"/>
                <a:gridCol w="1063625"/>
                <a:gridCol w="1059180"/>
              </a:tblGrid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电阻/Ω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423147" y="115923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得出普遍规律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1557" y="3311887"/>
            <a:ext cx="3352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36104" y="1085225"/>
            <a:ext cx="10515147" cy="645159"/>
            <a:chOff x="1208" y="1182"/>
            <a:chExt cx="16640" cy="1018"/>
          </a:xfrm>
        </p:grpSpPr>
        <p:pic>
          <p:nvPicPr>
            <p:cNvPr id="4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065" y="1748790"/>
            <a:ext cx="8812530" cy="737235"/>
            <a:chOff x="87" y="2954"/>
            <a:chExt cx="1387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54"/>
              <a:ext cx="13805" cy="1161"/>
              <a:chOff x="273" y="2954"/>
              <a:chExt cx="1380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54"/>
                <a:ext cx="1018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探究电流与电阻的关系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(2017.19，2014.20)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702310" y="2548255"/>
            <a:ext cx="50641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探究电流与电阻的关系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的实验中，小强选用了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Ω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Ω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四个定值电阻，电源电压恒为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V.(1)</a:t>
            </a:r>
            <a:r>
              <a:rPr lang="zh-CN" sz="2400">
                <a:ea typeface="宋体" panose="02010600030101010101" pitchFamily="2" charset="-122"/>
              </a:rPr>
              <a:t>请按图甲所示的电路图，将实物图乙连接完整．</a:t>
            </a:r>
            <a:endParaRPr lang="zh-CN" altLang="en-US" sz="2400"/>
          </a:p>
        </p:txBody>
      </p:sp>
      <p:pic>
        <p:nvPicPr>
          <p:cNvPr id="3" name="图片 -2147481922"/>
          <p:cNvPicPr>
            <a:picLocks noChangeAspect="1"/>
          </p:cNvPicPr>
          <p:nvPr/>
        </p:nvPicPr>
        <p:blipFill>
          <a:blip r:embed="rId3"/>
          <a:srcRect l="-2245" r="-6257" b="45958"/>
          <a:stretch>
            <a:fillRect/>
          </a:stretch>
        </p:blipFill>
        <p:spPr>
          <a:xfrm>
            <a:off x="6221095" y="3226435"/>
            <a:ext cx="5058410" cy="2059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223885" y="5718810"/>
            <a:ext cx="12909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4" name="组合 13"/>
          <p:cNvGrpSpPr/>
          <p:nvPr/>
        </p:nvGrpSpPr>
        <p:grpSpPr>
          <a:xfrm>
            <a:off x="9453880" y="4286250"/>
            <a:ext cx="662940" cy="508000"/>
            <a:chOff x="14774" y="6863"/>
            <a:chExt cx="1044" cy="800"/>
          </a:xfrm>
        </p:grpSpPr>
        <p:sp>
          <p:nvSpPr>
            <p:cNvPr id="12" name="任意多边形 11"/>
            <p:cNvSpPr/>
            <p:nvPr/>
          </p:nvSpPr>
          <p:spPr>
            <a:xfrm>
              <a:off x="14774" y="7037"/>
              <a:ext cx="1045" cy="627"/>
            </a:xfrm>
            <a:custGeom>
              <a:avLst/>
              <a:gdLst>
                <a:gd name="connisteX0" fmla="*/ 0 w 663575"/>
                <a:gd name="connsiteY0" fmla="*/ 397912 h 397912"/>
                <a:gd name="connisteX1" fmla="*/ 663575 w 663575"/>
                <a:gd name="connsiteY1" fmla="*/ 402 h 397912"/>
                <a:gd name="connisteX2" fmla="*/ 729615 w 663575"/>
                <a:gd name="connsiteY2" fmla="*/ 464587 h 39791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663575" h="397912">
                  <a:moveTo>
                    <a:pt x="0" y="397912"/>
                  </a:moveTo>
                  <a:cubicBezTo>
                    <a:pt x="131445" y="309012"/>
                    <a:pt x="517525" y="-12933"/>
                    <a:pt x="663575" y="40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800" y="6863"/>
              <a:ext cx="164" cy="801"/>
            </a:xfrm>
            <a:custGeom>
              <a:avLst/>
              <a:gdLst>
                <a:gd name="connisteX0" fmla="*/ 14407 w 103942"/>
                <a:gd name="connsiteY0" fmla="*/ 508635 h 508635"/>
                <a:gd name="connisteX1" fmla="*/ 103942 w 103942"/>
                <a:gd name="connsiteY1" fmla="*/ 0 h 508635"/>
                <a:gd name="connisteX2" fmla="*/ 822127 w 103942"/>
                <a:gd name="connsiteY2" fmla="*/ 179705 h 5086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03942" h="508635">
                  <a:moveTo>
                    <a:pt x="14407" y="508635"/>
                  </a:moveTo>
                  <a:cubicBezTo>
                    <a:pt x="18217" y="403225"/>
                    <a:pt x="-57348" y="66040"/>
                    <a:pt x="103942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2825" y="2015490"/>
            <a:ext cx="10214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>
                <a:ea typeface="宋体" panose="02010600030101010101" pitchFamily="2" charset="-122"/>
              </a:rPr>
              <a:t>在不更换滑动变阻器的情况下，可以采取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选填字母符号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，完成这组拼凑数据所对应的实验测量．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降低定值电阻两端电压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降低电源电压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选用更大阻值的定值电阻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7508612" y="216380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51230" y="1116965"/>
            <a:ext cx="7197725" cy="737235"/>
            <a:chOff x="894" y="2954"/>
            <a:chExt cx="11335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54"/>
              <a:ext cx="833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探究电流与电压的关系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(6年未考)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4911725" y="2299335"/>
            <a:ext cx="194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451975" y="145161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4" name="流程图: 终止 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5" name="椭圆 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52170" y="3128010"/>
            <a:ext cx="94443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zh-CN" sz="2400">
                <a:cs typeface="楷体_GB2312" charset="0"/>
              </a:rPr>
              <a:t>除以下命题点外，其他与实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验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类同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滑动变阻器的作用：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保护电路；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改变定值电阻两端的电压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控制变量法的应用：控制</a:t>
            </a:r>
            <a:r>
              <a:rPr lang="zh-CN" sz="2400" u="sng">
                <a:ea typeface="宋体" panose="02010600030101010101" pitchFamily="2" charset="-122"/>
              </a:rPr>
              <a:t>定值电阻阻值</a:t>
            </a:r>
            <a:r>
              <a:rPr lang="zh-CN" sz="2400">
                <a:ea typeface="宋体" panose="02010600030101010101" pitchFamily="2" charset="-122"/>
              </a:rPr>
              <a:t>不变，移动滑片，改变定值电阻两端的</a:t>
            </a:r>
            <a:r>
              <a:rPr lang="zh-CN" sz="2400" u="sng">
                <a:ea typeface="宋体" panose="02010600030101010101" pitchFamily="2" charset="-122"/>
              </a:rPr>
              <a:t>电压</a:t>
            </a:r>
            <a:r>
              <a:rPr lang="zh-CN" sz="2400">
                <a:ea typeface="宋体" panose="02010600030101010101" pitchFamily="2" charset="-122"/>
              </a:rPr>
              <a:t>，观察电流表示数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68070" y="895350"/>
            <a:ext cx="100018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滑动变阻器规格选取：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滑动变阻器允许通过的最大电流需大于测量过程中的最大电流；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滑动变阻器的最大阻值选取：</a:t>
            </a:r>
            <a:endParaRPr lang="zh-CN" altLang="en-US" sz="2400"/>
          </a:p>
        </p:txBody>
      </p:sp>
      <p:pic>
        <p:nvPicPr>
          <p:cNvPr id="2" name="图片 -21474819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375" y="2731135"/>
            <a:ext cx="5175250" cy="2277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96315" y="5033010"/>
            <a:ext cx="101326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多次测量的方法：保持定值电阻阻值不变，移动滑片，改变定值电阻两端的电压进行多次测量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91515" y="697230"/>
            <a:ext cx="10722610" cy="5631180"/>
            <a:chOff x="1088" y="1211"/>
            <a:chExt cx="16886" cy="8868"/>
          </a:xfrm>
        </p:grpSpPr>
        <p:sp>
          <p:nvSpPr>
            <p:cNvPr id="100" name="文本框 99"/>
            <p:cNvSpPr txBox="1"/>
            <p:nvPr/>
          </p:nvSpPr>
          <p:spPr>
            <a:xfrm>
              <a:off x="1088" y="1211"/>
              <a:ext cx="16886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【分析数据，总结结论】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5. </a:t>
              </a:r>
              <a:r>
                <a:rPr lang="zh-CN" sz="2400">
                  <a:ea typeface="宋体" panose="02010600030101010101" pitchFamily="2" charset="-122"/>
                </a:rPr>
                <a:t>表格数据分析：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根据表格数据或图像总结实验结论：每次电压与电流的比值是定值，图像为过原点的一条直线，说明电阻不变时，电流与电压成正比；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根据表格数据或图像计算电阻值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：任取一组正确的数据，利用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ea typeface="宋体" panose="02010600030101010101" pitchFamily="2" charset="-122"/>
                </a:rPr>
                <a:t>计算；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判断错误的数据并分析原因：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①</a:t>
              </a:r>
              <a:r>
                <a:rPr lang="zh-CN" sz="2400">
                  <a:ea typeface="宋体" panose="02010600030101010101" pitchFamily="2" charset="-122"/>
                </a:rPr>
                <a:t>分析比较各组数据电压与电流的比值是否相同，找出不同的一组数据即为错误数据；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ea typeface="宋体" panose="02010600030101010101" pitchFamily="2" charset="-122"/>
                </a:rPr>
                <a:t>结合滑动变阻器的规格，利用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ea typeface="宋体" panose="02010600030101010101" pitchFamily="2" charset="-122"/>
                </a:rPr>
                <a:t>＝                 分析判断是不是实际实验得出的数据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15732" y="4650"/>
            <a:ext cx="750" cy="1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90500" imgH="393700" progId="Equation.DSMT4">
                    <p:embed/>
                  </p:oleObj>
                </mc:Choice>
                <mc:Fallback>
                  <p:oleObj name="" r:id="rId1" imgW="1905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732" y="4650"/>
                          <a:ext cx="750" cy="12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8219" y="8210"/>
            <a:ext cx="757" cy="12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457835" imgH="742950" progId="Equation.DSMT4">
                    <p:embed/>
                  </p:oleObj>
                </mc:Choice>
                <mc:Fallback>
                  <p:oleObj name="" r:id="rId3" imgW="457835" imgH="74295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219" y="8210"/>
                          <a:ext cx="757" cy="12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9558" y="8193"/>
            <a:ext cx="1585" cy="1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1155700" imgH="859790" progId="Equation.DSMT4">
                    <p:embed/>
                  </p:oleObj>
                </mc:Choice>
                <mc:Fallback>
                  <p:oleObj name="" r:id="rId5" imgW="1155700" imgH="85979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558" y="8193"/>
                          <a:ext cx="1585" cy="132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9930" y="1747520"/>
            <a:ext cx="10772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将定值电阻换成小灯泡后无法得出正确结论的原因：小灯泡的阻值不是定值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得出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电阻一定时电流随电压增大而减小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的原因：将电压表并联在滑动变阻器两端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实验改进：滑动变阻器损坏时，可通过改变电源电压进行多次测量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电阻一定时，通过导体的电流与导体两端的电压成</a:t>
            </a:r>
            <a:r>
              <a:rPr lang="zh-CN" sz="2400" u="sng">
                <a:ea typeface="宋体" panose="02010600030101010101" pitchFamily="2" charset="-122"/>
              </a:rPr>
              <a:t>正比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156335" y="91821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56335" y="1522095"/>
            <a:ext cx="97402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铜仁改编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小李为了探究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电流与电压的关系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，请你与他合作并完成以下实验步骤．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请你在虚线框中设计出相应的电路图．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9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575" y="3213100"/>
            <a:ext cx="3107055" cy="2705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12490" y="5957570"/>
            <a:ext cx="1028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6799580" y="3418840"/>
            <a:ext cx="3618865" cy="257175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-214748257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301" t="21655" r="57804" b="-2819"/>
          <a:stretch>
            <a:fillRect/>
          </a:stretch>
        </p:blipFill>
        <p:spPr>
          <a:xfrm>
            <a:off x="7374890" y="3364865"/>
            <a:ext cx="2513965" cy="267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6915" y="1170305"/>
            <a:ext cx="106413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电路连接正确后，闭合开关，移动滑片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，发现电压表始终无示数，电流表有示数，其原因可能是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小李在探究电流与电压的关系时，要控制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不变．通过实验探究，得到以下数据，在进行数据分析时，小李发现表格中有一组错误的数据，请你找出第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组数据是错误的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556510" y="4122420"/>
          <a:ext cx="6348095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6225"/>
                <a:gridCol w="961390"/>
                <a:gridCol w="959485"/>
                <a:gridCol w="962025"/>
                <a:gridCol w="957580"/>
                <a:gridCol w="961390"/>
              </a:tblGrid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777352" y="187678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定值电阻短路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1062" y="237907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电阻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8212" y="352715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8510" y="1114425"/>
            <a:ext cx="10674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为了分析电流与电压的定量关系，请你利用正确的数据，在坐标中绘制出电流与电压关系的图像．分析图像可得电流与电压的关系是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835397" y="2307317"/>
            <a:ext cx="932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如答图乙所示　电阻一定时，通过导体的电流与其两端的电压成正比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-2147482578"/>
          <p:cNvPicPr>
            <a:picLocks noChangeAspect="1"/>
          </p:cNvPicPr>
          <p:nvPr/>
        </p:nvPicPr>
        <p:blipFill>
          <a:blip r:embed="rId1"/>
          <a:srcRect l="41980" t="-4632" r="2398" b="-1119"/>
          <a:stretch>
            <a:fillRect/>
          </a:stretch>
        </p:blipFill>
        <p:spPr>
          <a:xfrm>
            <a:off x="4526915" y="3017520"/>
            <a:ext cx="2673985" cy="2971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1188085" y="2266315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44575" y="2962275"/>
            <a:ext cx="508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请用笔画线代替导线，将如图所示电路连接完整，要求滑片向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端移动时，电流表示数变大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pic>
        <p:nvPicPr>
          <p:cNvPr id="3" name="图片 -21474819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510" y="2338070"/>
            <a:ext cx="3084830" cy="2394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234680" y="4880610"/>
            <a:ext cx="1666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拓展设问题图</a:t>
            </a:r>
            <a:endParaRPr lang="zh-CN" altLang="en-US" sz="1800"/>
          </a:p>
        </p:txBody>
      </p:sp>
      <p:grpSp>
        <p:nvGrpSpPr>
          <p:cNvPr id="8" name="组合 7"/>
          <p:cNvGrpSpPr/>
          <p:nvPr/>
        </p:nvGrpSpPr>
        <p:grpSpPr>
          <a:xfrm>
            <a:off x="8897620" y="2872740"/>
            <a:ext cx="716280" cy="769620"/>
            <a:chOff x="13333" y="5993"/>
            <a:chExt cx="1128" cy="1212"/>
          </a:xfrm>
        </p:grpSpPr>
        <p:sp>
          <p:nvSpPr>
            <p:cNvPr id="5" name="任意多边形 4"/>
            <p:cNvSpPr/>
            <p:nvPr/>
          </p:nvSpPr>
          <p:spPr>
            <a:xfrm>
              <a:off x="13333" y="5993"/>
              <a:ext cx="585" cy="1212"/>
            </a:xfrm>
            <a:custGeom>
              <a:avLst/>
              <a:gdLst>
                <a:gd name="connisteX0" fmla="*/ 371475 w 371475"/>
                <a:gd name="connsiteY0" fmla="*/ 769620 h 769620"/>
                <a:gd name="connisteX1" fmla="*/ 0 w 371475"/>
                <a:gd name="connsiteY1" fmla="*/ 0 h 769620"/>
                <a:gd name="connisteX2" fmla="*/ 172085 w 371475"/>
                <a:gd name="connsiteY2" fmla="*/ 106045 h 7696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371475" h="769620">
                  <a:moveTo>
                    <a:pt x="371475" y="769620"/>
                  </a:moveTo>
                  <a:cubicBezTo>
                    <a:pt x="294005" y="613410"/>
                    <a:pt x="40005" y="132715"/>
                    <a:pt x="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897" y="6642"/>
              <a:ext cx="564" cy="551"/>
            </a:xfrm>
            <a:custGeom>
              <a:avLst/>
              <a:gdLst>
                <a:gd name="connisteX0" fmla="*/ 0 w 358140"/>
                <a:gd name="connsiteY0" fmla="*/ 344805 h 350159"/>
                <a:gd name="connisteX1" fmla="*/ 291465 w 358140"/>
                <a:gd name="connsiteY1" fmla="*/ 304800 h 350159"/>
                <a:gd name="connisteX2" fmla="*/ 358140 w 358140"/>
                <a:gd name="connsiteY2" fmla="*/ 0 h 350159"/>
                <a:gd name="connisteX3" fmla="*/ 424180 w 358140"/>
                <a:gd name="connsiteY3" fmla="*/ -13335 h 35015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358140" h="350159">
                  <a:moveTo>
                    <a:pt x="0" y="344805"/>
                  </a:moveTo>
                  <a:cubicBezTo>
                    <a:pt x="57150" y="342900"/>
                    <a:pt x="219710" y="374015"/>
                    <a:pt x="291465" y="304800"/>
                  </a:cubicBezTo>
                  <a:cubicBezTo>
                    <a:pt x="363220" y="235585"/>
                    <a:pt x="331470" y="63500"/>
                    <a:pt x="35814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0870" y="1010920"/>
            <a:ext cx="11134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小李在实验中刚连完最后一根导线，发现两表指针立即偏转，小李连接电路时不合理的地方是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；同时发现电压表示数为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，电流表也有较大示数，小李闭合开关前遗漏的操作是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____________________________________.(7)</a:t>
            </a:r>
            <a:r>
              <a:rPr lang="zh-CN" sz="2400">
                <a:ea typeface="宋体" panose="02010600030101010101" pitchFamily="2" charset="-122"/>
              </a:rPr>
              <a:t>该实验不能用小灯泡代替定值电阻进行，原因是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_________________________________________.(8)</a:t>
            </a:r>
            <a:r>
              <a:rPr lang="zh-CN" sz="2400">
                <a:ea typeface="宋体" panose="02010600030101010101" pitchFamily="2" charset="-122"/>
              </a:rPr>
              <a:t>实验中所用电阻的阻值为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，滑动变阻器的规格可能是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A</a:t>
            </a:r>
            <a:r>
              <a:rPr lang="zh-CN" sz="2400">
                <a:ea typeface="宋体" panose="02010600030101010101" pitchFamily="2" charset="-122"/>
              </a:rPr>
              <a:t>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15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C. 10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3203312" y="1661522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开关未断开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73512" y="2235562"/>
            <a:ext cx="4754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将滑动变阻器滑片移到阻值最大处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642" y="3311887"/>
            <a:ext cx="5974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小灯泡的阻值随温度变化而变化，不是定值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3677" y="3885927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76527" y="388592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42315" y="790575"/>
            <a:ext cx="107073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闭合开关试触时，发现电流表无示数，移动滑动变阻器的滑片，电压表示数始终接近电源电压，造成这一现象的原因可能是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排除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电路故障后，闭合开关，移动滑片，当选用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Ω</a:t>
            </a:r>
            <a:r>
              <a:rPr lang="zh-CN" sz="2400">
                <a:ea typeface="宋体" panose="02010600030101010101" pitchFamily="2" charset="-122"/>
              </a:rPr>
              <a:t>的电阻时，电流表示数如图丙所示，记为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；以后每更换一个阻值更大的电阻后，闭合开关，应将滑动变阻器的滑片向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端移动，使电压表的示数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，同时记下对应的电流值．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7221592" y="144625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定值电阻断路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0332" y="259433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3410" y="3096895"/>
            <a:ext cx="3860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-21474819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351" t="54566" r="56547" b="-5452"/>
          <a:stretch>
            <a:fillRect/>
          </a:stretch>
        </p:blipFill>
        <p:spPr>
          <a:xfrm>
            <a:off x="4799965" y="4011930"/>
            <a:ext cx="2592070" cy="2357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35660" y="3670935"/>
            <a:ext cx="18453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保持2 V不变</a:t>
            </a:r>
            <a:endParaRPr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2305" y="1589405"/>
            <a:ext cx="10805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小李还想测出当电压为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V</a:t>
            </a:r>
            <a:r>
              <a:rPr lang="zh-CN" sz="2400">
                <a:ea typeface="宋体" panose="02010600030101010101" pitchFamily="2" charset="-122"/>
              </a:rPr>
              <a:t>时的电流值，发现无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论如何移动滑片，都无法使电压表示数为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V</a:t>
            </a:r>
            <a:r>
              <a:rPr lang="zh-CN" sz="2400">
                <a:ea typeface="宋体" panose="02010600030101010101" pitchFamily="2" charset="-122"/>
              </a:rPr>
              <a:t>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zh-CN" sz="2400">
                <a:ea typeface="宋体" panose="02010600030101010101" pitchFamily="2" charset="-122"/>
              </a:rPr>
              <a:t>，在不更换电源的前提下，为了解决这个问题，可以采取的方法是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写出一种即可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(10)</a:t>
            </a:r>
            <a:r>
              <a:rPr lang="zh-CN" sz="2400">
                <a:ea typeface="宋体" panose="02010600030101010101" pitchFamily="2" charset="-122"/>
              </a:rPr>
              <a:t>同学小刘进行实验时，移动滑片的过程中发现随着电压表示数的增大，电流表示数却逐渐减小，检查电路后发现连接的电路存在问题，具体是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423147" y="2235562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滑动变阻器的最大阻值过小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2305" y="2666365"/>
            <a:ext cx="1061720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换用最大阻值更大的滑动变阻器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(或串联一个电阻)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642" y="4962252"/>
            <a:ext cx="4754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将电压表并联在了滑动变阻器两端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85825" y="1364615"/>
            <a:ext cx="107073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根据实验数据，小强做出了如图丁所示的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图像，由于此图线为曲线，小强认为不便直观判断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的定量关系，于是对图像中的坐标进行了巧妙变换，从而直观判断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出了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的关系．你认为小强的改进方法是：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__________________.</a:t>
            </a:r>
            <a:endParaRPr lang="zh-CN" altLang="en-US" sz="2400"/>
          </a:p>
        </p:txBody>
      </p:sp>
      <p:pic>
        <p:nvPicPr>
          <p:cNvPr id="7" name="图片 -2147481922"/>
          <p:cNvPicPr>
            <a:picLocks noChangeAspect="1"/>
          </p:cNvPicPr>
          <p:nvPr/>
        </p:nvPicPr>
        <p:blipFill>
          <a:blip r:embed="rId1"/>
          <a:srcRect l="55096" t="52479" r="7420" b="-808"/>
          <a:stretch>
            <a:fillRect/>
          </a:stretch>
        </p:blipFill>
        <p:spPr>
          <a:xfrm>
            <a:off x="5153660" y="3671570"/>
            <a:ext cx="2171065" cy="22910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907152" y="2934970"/>
            <a:ext cx="2265680" cy="693420"/>
            <a:chOff x="1767" y="5526"/>
            <a:chExt cx="3568" cy="1092"/>
          </a:xfrm>
        </p:grpSpPr>
        <p:sp>
          <p:nvSpPr>
            <p:cNvPr id="8" name="矩形 7"/>
            <p:cNvSpPr/>
            <p:nvPr/>
          </p:nvSpPr>
          <p:spPr>
            <a:xfrm>
              <a:off x="1767" y="5781"/>
              <a:ext cx="3568" cy="725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algn="l"/>
              <a:r>
                <a:rPr lang="zh-CN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作出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I－</a:t>
              </a:r>
              <a:r>
                <a:rPr lang="zh-CN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图像</a:t>
              </a:r>
              <a:endPara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3317" y="5526"/>
            <a:ext cx="1034" cy="10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2" imgW="421005" imgH="768985" progId="Equation.DSMT4">
                    <p:embed/>
                  </p:oleObj>
                </mc:Choice>
                <mc:Fallback>
                  <p:oleObj name="" r:id="rId2" imgW="421005" imgH="768985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317" y="5526"/>
                          <a:ext cx="1034" cy="10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07060" y="1105535"/>
            <a:ext cx="11051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电流与电阻的关系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的实验中．所选定值电阻的阻值分别为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，滑动变阻器的规格为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请在图甲中的虚线框内画出滑动变阻器的电路符号，并用笔画线代替导线，将图乙所示的实物电路连接完整．</a:t>
            </a:r>
            <a:endParaRPr lang="zh-CN" altLang="en-US" sz="2400"/>
          </a:p>
        </p:txBody>
      </p:sp>
      <p:pic>
        <p:nvPicPr>
          <p:cNvPr id="2" name="图片 -21474819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0790" y="3560445"/>
            <a:ext cx="4629785" cy="1964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548630" y="5638800"/>
            <a:ext cx="1093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6" name="组合 5"/>
          <p:cNvGrpSpPr/>
          <p:nvPr/>
        </p:nvGrpSpPr>
        <p:grpSpPr>
          <a:xfrm>
            <a:off x="6241415" y="4256405"/>
            <a:ext cx="1167130" cy="1148080"/>
            <a:chOff x="9828" y="6703"/>
            <a:chExt cx="1838" cy="1808"/>
          </a:xfrm>
        </p:grpSpPr>
        <p:sp>
          <p:nvSpPr>
            <p:cNvPr id="4" name="任意多边形 3"/>
            <p:cNvSpPr/>
            <p:nvPr/>
          </p:nvSpPr>
          <p:spPr>
            <a:xfrm>
              <a:off x="9828" y="6703"/>
              <a:ext cx="612" cy="1808"/>
            </a:xfrm>
            <a:custGeom>
              <a:avLst/>
              <a:gdLst>
                <a:gd name="connisteX0" fmla="*/ 306908 w 388467"/>
                <a:gd name="connsiteY0" fmla="*/ 769620 h 1148248"/>
                <a:gd name="connisteX1" fmla="*/ 372948 w 388467"/>
                <a:gd name="connsiteY1" fmla="*/ 1101090 h 1148248"/>
                <a:gd name="connisteX2" fmla="*/ 41478 w 388467"/>
                <a:gd name="connsiteY2" fmla="*/ 1061720 h 1148248"/>
                <a:gd name="connisteX3" fmla="*/ 54813 w 388467"/>
                <a:gd name="connsiteY3" fmla="*/ 504190 h 1148248"/>
                <a:gd name="connisteX4" fmla="*/ 359613 w 388467"/>
                <a:gd name="connsiteY4" fmla="*/ 0 h 1148248"/>
                <a:gd name="connisteX5" fmla="*/ 478993 w 388467"/>
                <a:gd name="connsiteY5" fmla="*/ -556895 h 1148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88468" h="1148248">
                  <a:moveTo>
                    <a:pt x="306909" y="769620"/>
                  </a:moveTo>
                  <a:cubicBezTo>
                    <a:pt x="326594" y="836930"/>
                    <a:pt x="426289" y="1042670"/>
                    <a:pt x="372949" y="1101090"/>
                  </a:cubicBezTo>
                  <a:cubicBezTo>
                    <a:pt x="319609" y="1159510"/>
                    <a:pt x="104979" y="1181100"/>
                    <a:pt x="41479" y="1061720"/>
                  </a:cubicBezTo>
                  <a:cubicBezTo>
                    <a:pt x="-22021" y="942340"/>
                    <a:pt x="-8686" y="716280"/>
                    <a:pt x="54814" y="504190"/>
                  </a:cubicBezTo>
                  <a:cubicBezTo>
                    <a:pt x="118314" y="292100"/>
                    <a:pt x="274524" y="212090"/>
                    <a:pt x="359614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148" y="7584"/>
              <a:ext cx="518" cy="386"/>
            </a:xfrm>
            <a:custGeom>
              <a:avLst/>
              <a:gdLst>
                <a:gd name="connisteX0" fmla="*/ 0 w 328930"/>
                <a:gd name="connsiteY0" fmla="*/ 21062 h 245217"/>
                <a:gd name="connisteX1" fmla="*/ 194310 w 328930"/>
                <a:gd name="connsiteY1" fmla="*/ 21062 h 245217"/>
                <a:gd name="connisteX2" fmla="*/ 328930 w 328930"/>
                <a:gd name="connsiteY2" fmla="*/ 245217 h 24521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328930" h="245218">
                  <a:moveTo>
                    <a:pt x="0" y="21063"/>
                  </a:moveTo>
                  <a:cubicBezTo>
                    <a:pt x="36195" y="16618"/>
                    <a:pt x="128270" y="-24022"/>
                    <a:pt x="194310" y="21063"/>
                  </a:cubicBezTo>
                  <a:cubicBezTo>
                    <a:pt x="260350" y="66148"/>
                    <a:pt x="306070" y="200133"/>
                    <a:pt x="328930" y="245218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0570" y="1007745"/>
            <a:ext cx="106908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连好电路后，按下列步骤进行实验：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接入电路，调节滑动变阻器，使电压表的示数为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V</a:t>
            </a:r>
            <a:r>
              <a:rPr lang="zh-CN" sz="2400">
                <a:ea typeface="宋体" panose="02010600030101010101" pitchFamily="2" charset="-122"/>
              </a:rPr>
              <a:t>，记下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替换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接入电路，接下来的操作是：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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替换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接入电路，当滑动变阻器接入电路的阻值最大时，电压表的示数也大于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 V</a:t>
            </a:r>
            <a:r>
              <a:rPr lang="zh-CN" sz="2400">
                <a:ea typeface="宋体" panose="02010600030101010101" pitchFamily="2" charset="-122"/>
              </a:rPr>
              <a:t>，实验无法进行下去．请写出一种解决问题的方法使实验继续进行下去．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本实验的结论是：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__________.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907415" y="2092325"/>
            <a:ext cx="1073975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调节滑动变阻器，使电压表的示数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为1.5 V，记下此时电流表的示数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8212" y="4388212"/>
            <a:ext cx="658177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换用最大阻值至少为20 Ω的滑动变阻器进行实验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4715" y="4819015"/>
            <a:ext cx="1047623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当导体两端的电压一定时，导体中的电流跟导体的电阻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成反比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061085" y="975360"/>
            <a:ext cx="8041640" cy="737235"/>
            <a:chOff x="87" y="2979"/>
            <a:chExt cx="12664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9"/>
              <a:ext cx="12591" cy="1161"/>
              <a:chOff x="273" y="2979"/>
              <a:chExt cx="12591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9"/>
                <a:ext cx="897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探究电流与电压的关系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(6年未考)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9" name="文本框 8"/>
          <p:cNvSpPr txBox="1"/>
          <p:nvPr/>
        </p:nvSpPr>
        <p:spPr>
          <a:xfrm>
            <a:off x="989330" y="1886585"/>
            <a:ext cx="101657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探究电流与电压的关系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的实验中，所用电源电压恒为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V.</a:t>
            </a:r>
            <a:endParaRPr lang="zh-CN" altLang="en-US" sz="2400"/>
          </a:p>
        </p:txBody>
      </p:sp>
      <p:pic>
        <p:nvPicPr>
          <p:cNvPr id="2" name="图片 -2147481919"/>
          <p:cNvPicPr>
            <a:picLocks noChangeAspect="1"/>
          </p:cNvPicPr>
          <p:nvPr/>
        </p:nvPicPr>
        <p:blipFill>
          <a:blip r:embed="rId2"/>
          <a:srcRect l="-2424" t="-4105" r="40526" b="56525"/>
          <a:stretch>
            <a:fillRect/>
          </a:stretch>
        </p:blipFill>
        <p:spPr>
          <a:xfrm>
            <a:off x="6562725" y="2941955"/>
            <a:ext cx="4460240" cy="247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354060" y="5554345"/>
            <a:ext cx="12242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题图甲</a:t>
            </a:r>
            <a:endParaRPr lang="zh-CN" sz="1800">
              <a:cs typeface="楷体_GB231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3930" y="3046730"/>
            <a:ext cx="57226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用笔画线代替导线，将图甲中的实物电路连接完整．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闭合开关试触时，发现电流表有示数，电压表没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有示数，产生此故障的原因可能是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1481192" y="5333727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定值电阻短路(或电压表断路)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95310" y="4399915"/>
            <a:ext cx="1046480" cy="642620"/>
            <a:chOff x="12679" y="6816"/>
            <a:chExt cx="1648" cy="1012"/>
          </a:xfrm>
        </p:grpSpPr>
        <p:sp>
          <p:nvSpPr>
            <p:cNvPr id="4" name="任意多边形 3"/>
            <p:cNvSpPr/>
            <p:nvPr/>
          </p:nvSpPr>
          <p:spPr>
            <a:xfrm>
              <a:off x="12703" y="6816"/>
              <a:ext cx="471" cy="1013"/>
            </a:xfrm>
            <a:custGeom>
              <a:avLst/>
              <a:gdLst>
                <a:gd name="connisteX0" fmla="*/ 299085 w 299085"/>
                <a:gd name="connsiteY0" fmla="*/ 643255 h 643255"/>
                <a:gd name="connisteX1" fmla="*/ 0 w 299085"/>
                <a:gd name="connsiteY1" fmla="*/ 0 h 643255"/>
                <a:gd name="connisteX2" fmla="*/ -1047115 w 299085"/>
                <a:gd name="connsiteY2" fmla="*/ -1226820 h 6432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299085" h="643255">
                  <a:moveTo>
                    <a:pt x="299085" y="643255"/>
                  </a:moveTo>
                  <a:cubicBezTo>
                    <a:pt x="260350" y="539115"/>
                    <a:pt x="269240" y="374015"/>
                    <a:pt x="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2679" y="6816"/>
              <a:ext cx="1649" cy="495"/>
            </a:xfrm>
            <a:custGeom>
              <a:avLst/>
              <a:gdLst>
                <a:gd name="connisteX0" fmla="*/ 0 w 1047115"/>
                <a:gd name="connsiteY0" fmla="*/ 29845 h 314430"/>
                <a:gd name="connisteX1" fmla="*/ 583565 w 1047115"/>
                <a:gd name="connsiteY1" fmla="*/ 314325 h 314430"/>
                <a:gd name="connisteX2" fmla="*/ 1047115 w 1047115"/>
                <a:gd name="connsiteY2" fmla="*/ 0 h 314430"/>
                <a:gd name="connisteX3" fmla="*/ 1525905 w 1047115"/>
                <a:gd name="connsiteY3" fmla="*/ -179705 h 3144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047115" h="314431">
                  <a:moveTo>
                    <a:pt x="0" y="29845"/>
                  </a:moveTo>
                  <a:cubicBezTo>
                    <a:pt x="107315" y="92710"/>
                    <a:pt x="374015" y="320040"/>
                    <a:pt x="583565" y="314325"/>
                  </a:cubicBezTo>
                  <a:cubicBezTo>
                    <a:pt x="793115" y="308610"/>
                    <a:pt x="858520" y="99060"/>
                    <a:pt x="104711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36625" y="1333500"/>
            <a:ext cx="70205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排除故障后，闭合开关，移动滑动变阻器的滑片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，当电压表示数为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 V</a:t>
            </a:r>
            <a:r>
              <a:rPr lang="zh-CN" sz="2400">
                <a:ea typeface="宋体" panose="02010600030101010101" pitchFamily="2" charset="-122"/>
              </a:rPr>
              <a:t>时，电流表示数如图乙所示，记录的电流值为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；继续调节滑片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，记录多组电压、电流值．根据实验数据，你如何判断出电流与电压成正比？请说出一种方法：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064372" y="252258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9170" y="4029710"/>
            <a:ext cx="681482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算出每次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的比值，若为一定值，则说明二者成正比(或者作出电流随电压变化的图像，如果图像是一条过原点的直线，说明电流与电压成正比)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-21474819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3435" r="-2216" b="50825"/>
          <a:stretch>
            <a:fillRect/>
          </a:stretch>
        </p:blipFill>
        <p:spPr>
          <a:xfrm>
            <a:off x="8340725" y="2241550"/>
            <a:ext cx="2912745" cy="26625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49605" y="759460"/>
            <a:ext cx="11036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实验结束后，小明还想知道所用滑动变阻器的最大阻值是否与铭牌标注一致，于是设计了如图丙所示的电路，请你将他的实验步骤补充完整，并将所测物理量用字母表示，已知定值电阻的阻值为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闭合开关将滑动变阻器滑片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移到最右端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，记录此时电流表的示数为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滑动变阻器的最大阻值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用测出的物理量和已知量的字母表示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1071617" y="3071222"/>
            <a:ext cx="83419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将滑动变阻器滑片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移到最左端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，记录此时电流表的示数为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-21474819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714" t="47951" r="25353" b="949"/>
          <a:stretch>
            <a:fillRect/>
          </a:stretch>
        </p:blipFill>
        <p:spPr>
          <a:xfrm>
            <a:off x="4818380" y="4067810"/>
            <a:ext cx="2624455" cy="225171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对象 5"/>
          <p:cNvGraphicFramePr/>
          <p:nvPr/>
        </p:nvGraphicFramePr>
        <p:xfrm>
          <a:off x="4779645" y="3512820"/>
          <a:ext cx="949960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49020" imgH="681990" progId="Equation.DSMT4">
                  <p:embed/>
                </p:oleObj>
              </mc:Choice>
              <mc:Fallback>
                <p:oleObj name="" r:id="rId2" imgW="1049020" imgH="68199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79645" y="3512820"/>
                        <a:ext cx="949960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cb030429-b673-4a7d-ad89-eb9f086f7588}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UNIT_TABLE_BEAUTIFY" val="smartTable{fb05fbd8-3b5f-40ac-a09e-44b91e85fd93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UNIT_TABLE_BEAUTIFY" val="smartTable{e291ea9a-5fa0-4705-b8e4-554dff0b9a28}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6115</Words>
  <Application>WPS 演示</Application>
  <PresentationFormat>宽屏</PresentationFormat>
  <Paragraphs>385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Times New Roman</vt:lpstr>
      <vt:lpstr>黑体</vt:lpstr>
      <vt:lpstr>楷体_GB2312</vt:lpstr>
      <vt:lpstr>新宋体</vt:lpstr>
      <vt:lpstr>仿宋_GB2312</vt:lpstr>
      <vt:lpstr>仿宋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